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99" r:id="rId2"/>
    <p:sldId id="288" r:id="rId3"/>
    <p:sldId id="289" r:id="rId4"/>
    <p:sldId id="290" r:id="rId5"/>
    <p:sldId id="291" r:id="rId6"/>
    <p:sldId id="259" r:id="rId7"/>
    <p:sldId id="297" r:id="rId8"/>
    <p:sldId id="298" r:id="rId9"/>
    <p:sldId id="266" r:id="rId10"/>
    <p:sldId id="280" r:id="rId11"/>
    <p:sldId id="294" r:id="rId12"/>
    <p:sldId id="296" r:id="rId13"/>
    <p:sldId id="295" r:id="rId14"/>
    <p:sldId id="286" r:id="rId15"/>
    <p:sldId id="282" r:id="rId16"/>
    <p:sldId id="283" r:id="rId17"/>
    <p:sldId id="284" r:id="rId18"/>
    <p:sldId id="267" r:id="rId19"/>
    <p:sldId id="285" r:id="rId20"/>
    <p:sldId id="292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04" autoAdjust="0"/>
  </p:normalViewPr>
  <p:slideViewPr>
    <p:cSldViewPr>
      <p:cViewPr>
        <p:scale>
          <a:sx n="60" d="100"/>
          <a:sy n="60" d="100"/>
        </p:scale>
        <p:origin x="-15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886F-8CF6-4B9D-AE30-8E87A163966E}" type="datetimeFigureOut">
              <a:rPr lang="zh-TW" altLang="en-US" smtClean="0"/>
              <a:pPr/>
              <a:t>2011/8/1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5D8C1-C7A9-4DFF-A217-B07134FED2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50CFF4-6120-4244-9026-504BF6B99907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E4A9-6072-45F8-AE77-155EB86D10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A447-CAE8-4949-8630-85818480C402}" type="datetimeFigureOut">
              <a:rPr lang="zh-TW" altLang="en-US"/>
              <a:pPr>
                <a:defRPr/>
              </a:pPr>
              <a:t>2011/8/1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07DC-58CE-4F43-9895-E323A94D7F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.cuhk.edu.hk/~biology/misconceptions/concept_map/carbon_cycle-c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.cuhk.edu.hk/~biology/misconceptions/concept_map/plant_transport-c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.cuhk.edu.hk/~biology/misconceptions/concept_map/body_temperature-c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柏拉圖的知識定義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495800"/>
          </a:xfrm>
        </p:spPr>
        <p:txBody>
          <a:bodyPr/>
          <a:lstStyle/>
          <a:p>
            <a:r>
              <a:rPr lang="en-US" sz="2400" b="1" dirty="0" smtClean="0"/>
              <a:t>Knowledge is justified, true beliefs.</a:t>
            </a:r>
            <a:r>
              <a:rPr lang="zh-TW" altLang="en-US" sz="2400" b="1" dirty="0" smtClean="0"/>
              <a:t> </a:t>
            </a:r>
            <a:r>
              <a:rPr lang="zh-TW" altLang="en-US" sz="2400" dirty="0" smtClean="0"/>
              <a:t>這是兩千多年前古希臘哲學家柏拉圖對知識所做的一個說明。其中文可以譯做：</a:t>
            </a:r>
            <a:r>
              <a:rPr lang="zh-TW" altLang="en-US" sz="2400" b="1" dirty="0" smtClean="0"/>
              <a:t>知識是合理的真信念</a:t>
            </a:r>
            <a:r>
              <a:rPr lang="zh-TW" altLang="en-US" sz="2400" dirty="0" smtClean="0"/>
              <a:t>。 </a:t>
            </a:r>
            <a:endParaRPr lang="en-US" altLang="zh-TW" sz="2400" dirty="0" smtClean="0"/>
          </a:p>
          <a:p>
            <a:r>
              <a:rPr lang="en-US" sz="2400" dirty="0" smtClean="0"/>
              <a:t>「</a:t>
            </a:r>
            <a:r>
              <a:rPr lang="en-US" sz="2400" dirty="0" err="1" smtClean="0"/>
              <a:t>知識」就等於「合理的真信念</a:t>
            </a:r>
            <a:r>
              <a:rPr lang="en-US" sz="2400" dirty="0" smtClean="0"/>
              <a:t>」。</a:t>
            </a:r>
            <a:r>
              <a:rPr lang="en-US" sz="2400" dirty="0" err="1" smtClean="0"/>
              <a:t>換句話說，知識的充分必要條件就是合理的真信念</a:t>
            </a:r>
            <a:r>
              <a:rPr lang="en-US" sz="2400" dirty="0" smtClean="0"/>
              <a:t>。</a:t>
            </a:r>
            <a:r>
              <a:rPr lang="en-US" sz="2400" dirty="0" err="1" smtClean="0"/>
              <a:t>當我們說：</a:t>
            </a:r>
            <a:r>
              <a:rPr lang="en-US" sz="2400" b="1" dirty="0" err="1" smtClean="0"/>
              <a:t>某人S知道某事P</a:t>
            </a:r>
            <a:r>
              <a:rPr lang="en-US" sz="2400" dirty="0" err="1" smtClean="0"/>
              <a:t>的時候，其充分且必要條件為</a:t>
            </a:r>
            <a:r>
              <a:rPr lang="en-US" sz="2400" dirty="0" smtClean="0"/>
              <a:t>：</a:t>
            </a:r>
          </a:p>
          <a:p>
            <a:pPr>
              <a:buNone/>
            </a:pPr>
            <a:r>
              <a:rPr lang="zh-TW" altLang="en-US" sz="2400" b="1" dirty="0" smtClean="0"/>
              <a:t>     </a:t>
            </a:r>
            <a:r>
              <a:rPr lang="en-US" sz="2400" b="1" dirty="0" smtClean="0"/>
              <a:t>1.  </a:t>
            </a:r>
            <a:r>
              <a:rPr lang="en-US" sz="2400" b="1" dirty="0" err="1" smtClean="0"/>
              <a:t>P為真</a:t>
            </a:r>
            <a:r>
              <a:rPr lang="zh-TW" altLang="en-US" sz="2400" b="1" dirty="0" smtClean="0"/>
              <a:t>，</a:t>
            </a:r>
            <a:r>
              <a:rPr lang="en-US" sz="2400" b="1" dirty="0" smtClean="0"/>
              <a:t>2.  </a:t>
            </a:r>
            <a:r>
              <a:rPr lang="en-US" sz="2400" b="1" dirty="0" err="1" smtClean="0"/>
              <a:t>S相信P</a:t>
            </a:r>
            <a:r>
              <a:rPr lang="zh-TW" altLang="en-US" sz="2400" b="1" dirty="0" smtClean="0"/>
              <a:t>，</a:t>
            </a:r>
            <a:r>
              <a:rPr lang="en-US" sz="2400" b="1" dirty="0" smtClean="0"/>
              <a:t>3.  </a:t>
            </a:r>
            <a:r>
              <a:rPr lang="en-US" sz="2400" b="1" dirty="0" err="1" smtClean="0"/>
              <a:t>S有合理的理由相信P</a:t>
            </a:r>
            <a:r>
              <a:rPr lang="en-US" sz="2400" b="1" dirty="0" smtClean="0"/>
              <a:t>。</a:t>
            </a:r>
            <a:endParaRPr lang="zh-TW" altLang="en-US" sz="2400" dirty="0" smtClean="0"/>
          </a:p>
          <a:p>
            <a:r>
              <a:rPr lang="zh-TW" altLang="en-US" sz="2400" b="1" dirty="0" smtClean="0"/>
              <a:t>命題就是以有真假值的句子所表達的想法</a:t>
            </a:r>
            <a:r>
              <a:rPr lang="zh-TW" altLang="en-US" sz="2400" dirty="0" smtClean="0"/>
              <a:t>。沒有真假值的句子不表達任何命題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例如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「椅子吹滑鼠桶」、「你好嗎</a:t>
            </a:r>
            <a:r>
              <a:rPr lang="en-US" sz="2400" dirty="0" smtClean="0"/>
              <a:t>?</a:t>
            </a:r>
            <a:r>
              <a:rPr lang="zh-TW" altLang="en-US" sz="2400" dirty="0" smtClean="0"/>
              <a:t>」這兩個都是句子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但是他們都無法有真假值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不能算是命題。</a:t>
            </a:r>
            <a:endParaRPr lang="en-US" altLang="zh-TW" sz="2400" dirty="0" smtClean="0"/>
          </a:p>
          <a:p>
            <a:r>
              <a:rPr lang="zh-TW" altLang="en-US" sz="2400" dirty="0" smtClean="0"/>
              <a:t>句子由字詞所組成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而命題由概念所組成。概念</a:t>
            </a:r>
            <a:r>
              <a:rPr lang="en-US" sz="2400" dirty="0" smtClean="0"/>
              <a:t>(concept)</a:t>
            </a:r>
            <a:r>
              <a:rPr lang="zh-TW" altLang="en-US" sz="2400" dirty="0" smtClean="0"/>
              <a:t>指的是大腦中運作的字詞的意義</a:t>
            </a:r>
            <a:r>
              <a:rPr lang="en-US" altLang="zh-TW" sz="2400" dirty="0" smtClean="0"/>
              <a:t>﹐</a:t>
            </a:r>
            <a:r>
              <a:rPr lang="zh-TW" altLang="en-US" sz="2400" dirty="0" smtClean="0"/>
              <a:t>其可以說是思考的基本單位。</a:t>
            </a: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428992" y="614364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資料來源：華梵哲學系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熱傳概念構圖（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0482" name="Picture 2" descr="D:\李國光\992\熱傳導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34574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4818" name="Picture 2" descr="http://www.fed.cuhk.edu.hk/~biology/misconceptions/concept_map/carbon_cycle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900593" cy="633980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285720" y="4929198"/>
            <a:ext cx="20002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/>
              </a:rPr>
              <a:t>http://www.fed.cuhk.edu.hk/~biology/misconceptions/concept_map/carbon_cycle-c.html</a:t>
            </a:r>
            <a:endParaRPr lang="zh-TW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41986" name="Picture 2" descr="http://www.fed.cuhk.edu.hk/~biology/misconceptions/concept_map/plant_transport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1722"/>
            <a:ext cx="4857784" cy="6390801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428596" y="3643314"/>
            <a:ext cx="1714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/>
              </a:rPr>
              <a:t>http://www.fed.cuhk.edu.hk/~biology/misconceptions/concept_map/plant_transport-c.html</a:t>
            </a:r>
            <a:endParaRPr lang="zh-TW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40962" name="Picture 2" descr="http://www.fed.cuhk.edu.hk/~biology/misconceptions/concept_map/body_temperature-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3720113" cy="5857916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214283" y="4429132"/>
            <a:ext cx="2357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/>
              </a:rPr>
              <a:t>http://www.fed.cuhk.edu.hk/~biology/misconceptions/concept_map/body_temperature-c.html</a:t>
            </a:r>
            <a:endParaRPr lang="zh-TW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燃燒概念構圖（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26626" name="Picture 2" descr="D:\李國光\992\燃燒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4936"/>
            <a:ext cx="5214974" cy="5520539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285984" y="60007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2"/>
                </a:solidFill>
              </a:rPr>
              <a:t>* </a:t>
            </a:r>
            <a:r>
              <a:rPr lang="zh-TW" altLang="en-US" dirty="0" smtClean="0">
                <a:solidFill>
                  <a:schemeClr val="bg2"/>
                </a:solidFill>
              </a:rPr>
              <a:t>虛線表示熄滅</a:t>
            </a:r>
            <a:endParaRPr lang="zh-TW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會計概念構圖（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22530" name="Picture 2" descr="D:\李國光\992\會計程序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5440" y="1071546"/>
            <a:ext cx="4946890" cy="539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會計概念構圖（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3554" name="Picture 2" descr="D:\李國光\992\會計憑證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4929222" cy="542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會計概念構圖（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24578" name="Picture 2" descr="D:\李國光\992\資產負債損益表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4897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5EC80-96E4-43B9-B58E-DEEB02BC60E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290819" name="圖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00990" cy="49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鳥概念構圖（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排球攔網概念構圖（</a:t>
            </a:r>
            <a:r>
              <a:rPr lang="en-US" sz="3600" dirty="0" smtClean="0"/>
              <a:t>concept mapping</a:t>
            </a:r>
            <a:r>
              <a:rPr lang="zh-TW" altLang="en-US" sz="3600" dirty="0" smtClean="0"/>
              <a:t>）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25602" name="Picture 2" descr="D:\李國光\992\攔網概念圖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9853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知識表徵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357850"/>
          </a:xfrm>
        </p:spPr>
        <p:txBody>
          <a:bodyPr/>
          <a:lstStyle/>
          <a:p>
            <a:r>
              <a:rPr lang="zh-TW" altLang="en-US" sz="3000" dirty="0" smtClean="0"/>
              <a:t>「</a:t>
            </a:r>
            <a:r>
              <a:rPr lang="zh-TW" altLang="en-US" sz="3000" b="1" dirty="0" smtClean="0"/>
              <a:t>知識表徵</a:t>
            </a:r>
            <a:r>
              <a:rPr lang="zh-TW" altLang="en-US" sz="3000" dirty="0" smtClean="0"/>
              <a:t>」 </a:t>
            </a:r>
            <a:r>
              <a:rPr lang="en-US" altLang="zh-TW" sz="3000" dirty="0" smtClean="0"/>
              <a:t>(knowledge representation)</a:t>
            </a:r>
            <a:r>
              <a:rPr lang="zh-TW" altLang="en-US" sz="3000" dirty="0" smtClean="0"/>
              <a:t> 的定義為：「在我們的長期記憶與工作記憶中，訊息如何呈現的方式」。</a:t>
            </a:r>
            <a:endParaRPr lang="en-US" altLang="zh-TW" sz="3000" dirty="0" smtClean="0"/>
          </a:p>
          <a:p>
            <a:r>
              <a:rPr lang="zh-TW" altLang="en-US" sz="3000" dirty="0" smtClean="0"/>
              <a:t>知識的形式的二大類為敘述性知識（</a:t>
            </a:r>
            <a:r>
              <a:rPr lang="en-US" altLang="zh-TW" sz="3000" dirty="0" smtClean="0"/>
              <a:t>declarative knowledge</a:t>
            </a:r>
            <a:r>
              <a:rPr lang="zh-TW" altLang="en-US" sz="3000" dirty="0" smtClean="0"/>
              <a:t>）與程序性知識（</a:t>
            </a:r>
            <a:r>
              <a:rPr lang="en-US" altLang="zh-TW" sz="3000" dirty="0" smtClean="0"/>
              <a:t>procedural knowledge</a:t>
            </a:r>
            <a:r>
              <a:rPr lang="zh-TW" altLang="en-US" sz="3000" dirty="0" smtClean="0"/>
              <a:t>）。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敘述性知識是指瞭解事件本身的知識，是有關事實、理論、事件及物體的知識。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程序性知識是指事情如何做的知識，其中包含了動作技能（</a:t>
            </a:r>
            <a:r>
              <a:rPr lang="en-US" altLang="zh-TW" sz="3000" dirty="0" smtClean="0"/>
              <a:t>motor</a:t>
            </a:r>
            <a:r>
              <a:rPr lang="zh-TW" altLang="en-US" sz="3000" dirty="0" smtClean="0"/>
              <a:t> </a:t>
            </a:r>
            <a:r>
              <a:rPr lang="en-US" altLang="zh-TW" sz="3000" dirty="0" smtClean="0"/>
              <a:t>skills</a:t>
            </a:r>
            <a:r>
              <a:rPr lang="zh-TW" altLang="en-US" sz="3000" dirty="0" smtClean="0"/>
              <a:t>）、認知技能以及認知策略。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3071802" y="6215082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資料來源：</a:t>
            </a:r>
            <a:r>
              <a:rPr lang="en-US" altLang="zh-TW" sz="1600" dirty="0" smtClean="0"/>
              <a:t>Gagne′ et al.,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1993/1998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概念圖與心智圖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7674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3643306" y="607220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資料來源：陳學志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敘述性知識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/>
          <a:lstStyle/>
          <a:p>
            <a:r>
              <a:rPr lang="zh-TW" altLang="en-US" sz="3000" dirty="0" smtClean="0"/>
              <a:t>敘述性知識可以是一具「意義」的基本單位</a:t>
            </a:r>
            <a:r>
              <a:rPr lang="en-US" altLang="zh-TW" sz="3000" dirty="0" smtClean="0"/>
              <a:t>—</a:t>
            </a:r>
            <a:r>
              <a:rPr lang="zh-TW" altLang="en-US" sz="3000" dirty="0" smtClean="0"/>
              <a:t>「命題」。</a:t>
            </a:r>
            <a:endParaRPr lang="en-US" altLang="zh-TW" sz="3000" dirty="0" smtClean="0"/>
          </a:p>
          <a:p>
            <a:r>
              <a:rPr lang="zh-TW" altLang="en-US" sz="3000" dirty="0" smtClean="0"/>
              <a:t>命題（</a:t>
            </a:r>
            <a:r>
              <a:rPr lang="en-US" altLang="zh-TW" sz="3000" dirty="0" smtClean="0"/>
              <a:t>proposition</a:t>
            </a:r>
            <a:r>
              <a:rPr lang="zh-TW" altLang="en-US" sz="3000" dirty="0" smtClean="0"/>
              <a:t>）：命題包含述詞</a:t>
            </a:r>
            <a:r>
              <a:rPr lang="en-US" altLang="zh-TW" sz="3000" dirty="0" smtClean="0"/>
              <a:t>(predicate)</a:t>
            </a:r>
            <a:r>
              <a:rPr lang="zh-TW" altLang="en-US" sz="3000" dirty="0" smtClean="0"/>
              <a:t>及引詞</a:t>
            </a:r>
            <a:r>
              <a:rPr lang="en-US" altLang="zh-TW" sz="3000" dirty="0" smtClean="0"/>
              <a:t>(arguments)</a:t>
            </a:r>
            <a:r>
              <a:rPr lang="zh-TW" altLang="en-US" sz="3000" dirty="0" smtClean="0"/>
              <a:t>兩個部份。「引詞」為名詞（代名詞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動名詞）或其他命題。「述詞」則為用來聯接引詞的介詞、連接詞、動詞、形容詞或副詞。</a:t>
            </a:r>
            <a:r>
              <a:rPr lang="zh-TW" altLang="en-US" sz="3000" u="sng" dirty="0" smtClean="0"/>
              <a:t>命題就是以有真假值的句子所表達的想法。</a:t>
            </a:r>
            <a:r>
              <a:rPr lang="zh-TW" altLang="en-US" sz="3000" dirty="0" smtClean="0"/>
              <a:t>例如「地球是圓的」及「雪是白的」。 這些命題，可能為真或為假。 </a:t>
            </a:r>
            <a:endParaRPr lang="en-US" altLang="zh-TW" sz="3000" dirty="0" smtClean="0"/>
          </a:p>
          <a:p>
            <a:pPr>
              <a:buNone/>
            </a:pP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6E4A9-6072-45F8-AE77-155EB86D10BF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642910" y="1000108"/>
            <a:ext cx="8072494" cy="542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kumimoji="0" lang="zh-TW" altLang="en-US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概念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係指能夠被某些名稱或符號標示而出的事件或物件之共同屬性</a:t>
            </a:r>
            <a:r>
              <a:rPr kumimoji="0"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(common attributes)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，或可被歸為同類及使用同一名詞命名的物件或事件的共同性</a:t>
            </a:r>
            <a:r>
              <a:rPr kumimoji="0"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(regularities)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亦即</a:t>
            </a:r>
            <a:r>
              <a:rPr kumimoji="0"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概念是可被命名和符號化事物所具備的共同性質</a:t>
            </a: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而這些概念間具有彼此相關</a:t>
            </a: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之聯結</a:t>
            </a:r>
            <a:r>
              <a:rPr kumimoji="0"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關係。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以某些特殊方式</a:t>
            </a:r>
            <a:r>
              <a:rPr kumimoji="0"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將兩個或兩個以上概念鏈結起來即可構成一有意義或無意義</a:t>
            </a:r>
            <a:r>
              <a:rPr kumimoji="0" lang="zh-TW" altLang="en-US" sz="28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命題</a:t>
            </a:r>
            <a:r>
              <a:rPr kumimoji="0" lang="en-US" altLang="zh-TW" sz="28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(proposition)</a:t>
            </a:r>
            <a:r>
              <a:rPr kumimoji="0"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2800" dirty="0" smtClean="0"/>
              <a:t>命題就是以有真假值的句子所表達的想法。</a:t>
            </a:r>
            <a:endParaRPr kumimoji="0"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命題是判斷概念正確性的基本單位，概念則是形成命題的元素，而</a:t>
            </a:r>
            <a:r>
              <a:rPr lang="zh-TW" altLang="en-US" sz="28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有意義的命題係透過正確聯結語鏈結彼此間相關概念，形成一有意義的網絡，即為</a:t>
            </a:r>
            <a:r>
              <a:rPr lang="zh-TW" altLang="en-US" sz="2800" b="1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概念圖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endParaRPr kumimoji="0"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概念與命題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概念與命題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 smtClean="0"/>
              <a:t>命題包含述詞</a:t>
            </a:r>
            <a:r>
              <a:rPr lang="en-US" altLang="zh-TW" sz="3000" dirty="0" smtClean="0"/>
              <a:t>(predicate)</a:t>
            </a:r>
            <a:r>
              <a:rPr lang="zh-TW" altLang="en-US" sz="3000" dirty="0" smtClean="0"/>
              <a:t>及引詞</a:t>
            </a:r>
            <a:r>
              <a:rPr lang="en-US" altLang="zh-TW" sz="3000" dirty="0" smtClean="0"/>
              <a:t>(arguments)</a:t>
            </a:r>
            <a:r>
              <a:rPr lang="zh-TW" altLang="en-US" sz="3000" dirty="0" smtClean="0"/>
              <a:t>兩個部份。「引詞」為名詞（代名詞</a:t>
            </a:r>
            <a:r>
              <a:rPr lang="en-US" altLang="zh-TW" sz="3000" dirty="0" smtClean="0"/>
              <a:t>/</a:t>
            </a:r>
            <a:r>
              <a:rPr lang="zh-TW" altLang="en-US" sz="3000" dirty="0" smtClean="0"/>
              <a:t>動名詞）或其他命題。</a:t>
            </a:r>
            <a:r>
              <a:rPr lang="zh-TW" altLang="en-US" sz="3000" u="sng" dirty="0" smtClean="0"/>
              <a:t>類似於概念圖中的「概念」</a:t>
            </a:r>
            <a:r>
              <a:rPr lang="zh-TW" altLang="en-US" sz="3000" dirty="0" smtClean="0"/>
              <a:t>。 「述詞」則為用來聯接引詞的介詞、連接詞、動詞、形容詞或副詞。</a:t>
            </a:r>
            <a:r>
              <a:rPr lang="zh-TW" altLang="en-US" sz="3000" u="sng" dirty="0" smtClean="0"/>
              <a:t>類似於概念圖中的「接結線」。</a:t>
            </a:r>
            <a:endParaRPr lang="en-US" altLang="zh-TW" sz="3000" u="sng" dirty="0" smtClean="0"/>
          </a:p>
          <a:p>
            <a:r>
              <a:rPr lang="zh-TW" altLang="en-US" sz="3000" dirty="0" smtClean="0"/>
              <a:t>概念圖中的每個節點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概念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即為命題網路中的「引詞」部份，而概念圖中的連結線即為命題網路中的「述詞」部份，故每個連結均需有一代表述詞的連結詞。</a:t>
            </a:r>
            <a:endParaRPr lang="zh-TW" altLang="en-US" sz="30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283651" name="內容版面配置區 4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495800"/>
          </a:xfrm>
        </p:spPr>
        <p:txBody>
          <a:bodyPr/>
          <a:lstStyle/>
          <a:p>
            <a:r>
              <a:rPr lang="zh-TW" altLang="en-US" sz="3000" dirty="0" smtClean="0"/>
              <a:t>概念圖主要是以命題的形式將概念之間做有意義的連結，藉由組織、分類、分析、評估以及推理之過程來思考，以輔助說明概念與概念的聯結關係，最後形成一幅樹狀構圖即為概念圖</a:t>
            </a:r>
            <a:r>
              <a:rPr lang="en-US" altLang="zh-TW" sz="3000" dirty="0" smtClean="0"/>
              <a:t>(</a:t>
            </a:r>
            <a:r>
              <a:rPr lang="zh-TW" altLang="en-US" sz="3000" dirty="0" smtClean="0"/>
              <a:t>余民寧，</a:t>
            </a:r>
            <a:r>
              <a:rPr lang="en-US" altLang="zh-TW" sz="3000" dirty="0" smtClean="0"/>
              <a:t>2002</a:t>
            </a:r>
            <a:r>
              <a:rPr lang="zh-TW" altLang="en-US" sz="3000" dirty="0" smtClean="0"/>
              <a:t>；</a:t>
            </a:r>
            <a:r>
              <a:rPr lang="en-US" altLang="zh-TW" sz="3000" dirty="0" smtClean="0"/>
              <a:t>Beitz,1998)</a:t>
            </a:r>
            <a:r>
              <a:rPr lang="zh-TW" altLang="en-US" sz="3000" dirty="0" smtClean="0"/>
              <a:t>。</a:t>
            </a:r>
            <a:endParaRPr lang="en-US" altLang="zh-TW" sz="3000" dirty="0" smtClean="0"/>
          </a:p>
          <a:p>
            <a:r>
              <a:rPr lang="zh-TW" altLang="en-US" sz="3000" dirty="0" smtClean="0"/>
              <a:t>概念圖是一種簡單的圖示法，用圖來表示個人內心一群概念的關係，主要呈現句子中的概念意義，它可以幫助你瞭解一些重要概念間的連結，也可以清楚地看出你對某一主題的概念網路。</a:t>
            </a:r>
            <a:endParaRPr lang="en-US" altLang="zh-TW" sz="3000" dirty="0" smtClean="0"/>
          </a:p>
          <a:p>
            <a:endParaRPr lang="zh-TW" altLang="en-US" sz="3000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1443C-F99C-4103-84C5-D8B2FD82957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水的三態概念圖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00108"/>
            <a:ext cx="5429288" cy="528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214282" y="2500306"/>
            <a:ext cx="250033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 smtClean="0">
                <a:solidFill>
                  <a:srgbClr val="FF0000"/>
                </a:solidFill>
              </a:rPr>
              <a:t>水是由分子所組成，而分子受熱後會移動，分子的移動決定水狀態的不同。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印度豹概念圖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407DC-58CE-4F43-9895-E323A94D7FB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6505600" cy="478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214282" y="1214422"/>
            <a:ext cx="1857388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 smtClean="0">
                <a:solidFill>
                  <a:srgbClr val="FF0000"/>
                </a:solidFill>
              </a:rPr>
              <a:t>印度豹的棲息地在非洲和印度，印度豹重約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100~140 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磅，其外表具有強壯的前腿和結實的後腿，強壯的前 腿具有堅硬的利爪。印度豹是擅長奔跑和獵食的高 手，奔跑時的時速約可達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55~75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哩。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血液概念構圖（</a:t>
            </a:r>
            <a:r>
              <a:rPr lang="en-US" dirty="0" smtClean="0"/>
              <a:t>concept mapping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F5BA7-BD4A-414D-B96C-CD9D5FFC3A5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15361" name="Picture 1" descr="C:\Documents and Settings\george lee\My Documents\My Cmaps\SKM\血的概念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4456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1662</TotalTime>
  <Words>944</Words>
  <Application>Microsoft Office PowerPoint</Application>
  <PresentationFormat>如螢幕大小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教學目標</vt:lpstr>
      <vt:lpstr>柏拉圖的知識定義</vt:lpstr>
      <vt:lpstr>知識表徵</vt:lpstr>
      <vt:lpstr>敘述性知識</vt:lpstr>
      <vt:lpstr>概念與命題</vt:lpstr>
      <vt:lpstr>概念與命題</vt:lpstr>
      <vt:lpstr>概念構圖（concept mapping）</vt:lpstr>
      <vt:lpstr>水的三態概念圖</vt:lpstr>
      <vt:lpstr>印度豹概念圖</vt:lpstr>
      <vt:lpstr>血液概念構圖（concept mapping）</vt:lpstr>
      <vt:lpstr>熱傳概念構圖（concept mapping）</vt:lpstr>
      <vt:lpstr>投影片 11</vt:lpstr>
      <vt:lpstr>投影片 12</vt:lpstr>
      <vt:lpstr>投影片 13</vt:lpstr>
      <vt:lpstr>燃燒概念構圖（concept mapping）</vt:lpstr>
      <vt:lpstr>會計概念構圖（concept mapping）</vt:lpstr>
      <vt:lpstr>會計概念構圖（concept mapping）</vt:lpstr>
      <vt:lpstr>會計概念構圖（concept mapping）</vt:lpstr>
      <vt:lpstr>鳥概念構圖（concept mapping）</vt:lpstr>
      <vt:lpstr>排球攔網概念構圖（concept mapping）</vt:lpstr>
      <vt:lpstr>概念圖與心智圖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概念構圖（concept mapping）</dc:title>
  <dc:creator>Your User Name</dc:creator>
  <cp:lastModifiedBy>Your User Name</cp:lastModifiedBy>
  <cp:revision>53</cp:revision>
  <dcterms:created xsi:type="dcterms:W3CDTF">2010-07-13T14:59:32Z</dcterms:created>
  <dcterms:modified xsi:type="dcterms:W3CDTF">2011-08-01T12:30:59Z</dcterms:modified>
</cp:coreProperties>
</file>